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696"/>
  </p:normalViewPr>
  <p:slideViewPr>
    <p:cSldViewPr snapToGrid="0" snapToObjects="1">
      <p:cViewPr varScale="1">
        <p:scale>
          <a:sx n="128" d="100"/>
          <a:sy n="128" d="100"/>
        </p:scale>
        <p:origin x="8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1199B9-F116-1C4D-AB10-9496C4A67B33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A7F532-526A-214A-92A2-C59DEAA22B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496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A7F532-526A-214A-92A2-C59DEAA22B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4341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4ABE-7AFE-6F46-A01A-DB2A16DA6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3E6EE8-94FE-F34E-9B33-0A60B0EE71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5A63D-C36A-5949-ADBD-AF6A115C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21154C-96E1-4D43-A358-84074DD18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8CC21F-14FC-7446-8B89-286F52406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7275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41E5E-C6EF-114B-834B-2FDDA6A78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BBF1C-4ACC-864A-B5D8-400C251F78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22C51-F11D-6243-8CB5-013F264CE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F3F596-7B5A-4448-A3FD-26E79C720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2502A0-F61C-3241-8943-BBF08C3CB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260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476FCB-9822-574A-B800-6CC843B39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8139D7-59CD-9E47-ABE6-EFE465617A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D95211-B6A9-6341-B349-8B1344A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8ACA34-FB39-F844-91D4-CAE71A84D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BF958E-9941-0543-8BC3-CE71496D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41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06F70-4526-1748-98E7-32906C5CC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7CB388-824F-6243-A3CF-4DB9816BAD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BA0DC-734F-EF4A-80BA-1B9937811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1FF54F-91B7-254B-8E26-C3068A455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915EF9-9EEF-5B4C-9FE7-0839DAFB2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183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CFD6F-CF44-5141-99C2-48DD0B92F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14AAA2-F53D-FC45-BEA1-9BE721AEC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88756E-8C2B-644F-AC46-E5682CBBF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663BF4-61DA-4D4C-ACB4-94C3F788F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6AF8B-538D-DC46-9467-C99C0225F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2193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6F304-C507-264D-82DA-0A1EFCD5C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07E3-7171-0E41-A7D7-885E0167A5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F1064-2DC0-0747-9AFB-1D6A239D9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0BC0F7-310F-8B42-B102-BFBBDE4B9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C18D-4B44-6F44-B975-2C935569A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6C8380-204B-2547-B394-DC23E60B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709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F7FF-6B14-5D4A-B8DF-5A12644B2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0DB38F-0624-1B45-938A-14E95343E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F9F030-A40E-B14E-8C8F-96500CAC16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EB155F-E84A-A14C-A83A-14ED6021A6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021436-5110-304D-94A1-EDA67F3650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781BB93-714F-3346-A256-C57920E49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09A533-7A7B-F945-B71F-2A62D7440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DD2E80-C22D-4D4D-9433-B9EFE7EA2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936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D0756-9E94-BC42-BF73-F6A223F18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A3D6E2-3BF0-254A-A9DC-66868BC16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50017-90CA-D140-B189-4AC3B070A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A1573-4CBE-984A-9E18-64BC89FC50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554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444E17-8239-A54C-A50B-3AAB0E7E8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5B080-83D7-4B4B-A0D3-CB9F054AD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C24FA-E238-414C-B7C8-42627286D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3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2BBA8-14DF-424F-922C-CED1D6A85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894F0-705A-644E-8D40-777B90DDA4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A4505A-8501-8149-8D8D-BBBD251AB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59262D-5915-FC4A-BCCB-53DBE6BF2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D7A85D-8EEA-9242-9A34-C5B5F84B9A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FD7BF0-5C92-2B41-A474-45302E56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8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248AA-7F72-7F41-8E09-2CCAE7E43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EB46E9-B0E9-0342-8641-512324EBF1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9A48E0-A526-6042-A2B2-6BCE062E29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728E89-DE7E-2E44-A451-94DB4397F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6B54F4-57C3-7F4F-89F1-30F6456C0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CF0056-2E8A-114A-AB02-F1E5DEB16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21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4E37298-5150-4E42-81B4-6DA0D52C3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58CBE-F2D2-5E44-A9E3-1810C33A2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469F64-541C-E94A-93B8-175E4F3974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082982-F897-8C43-9CE8-EAF4E794884C}" type="datetimeFigureOut">
              <a:rPr lang="en-US" smtClean="0"/>
              <a:t>10/6/19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8E634-D313-A441-A9E0-7E7B3C69DD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84133F-F40A-4D46-816E-F74D911B6C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47E77-091B-3542-B960-463889BB4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171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63811AE-A113-A14C-A19B-00EBAB637A2C}"/>
              </a:ext>
            </a:extLst>
          </p:cNvPr>
          <p:cNvSpPr txBox="1"/>
          <p:nvPr/>
        </p:nvSpPr>
        <p:spPr>
          <a:xfrm>
            <a:off x="2397510" y="1683834"/>
            <a:ext cx="6512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装箱问题中平均分布的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pPr algn="ctr"/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一种贪婪算法分析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4187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0308F7E-B64D-0A4B-B05B-73FD48D3ABE3}"/>
              </a:ext>
            </a:extLst>
          </p:cNvPr>
          <p:cNvSpPr txBox="1"/>
          <p:nvPr/>
        </p:nvSpPr>
        <p:spPr>
          <a:xfrm>
            <a:off x="0" y="557561"/>
            <a:ext cx="84451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抛硬币问题期望值的计算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FD716E-A9AD-1747-84D2-53D3A716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85" y="1490375"/>
            <a:ext cx="9644030" cy="527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880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A586DA-A118-4B43-95FE-AA691F7E8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46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EF98EEA-EA90-394D-80EC-E0566E0E4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7440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03B4F4-D37E-304A-A0CE-9CDFD10F6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207" y="121526"/>
            <a:ext cx="8852338" cy="6639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39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9D092F-90D8-2648-81F0-E5F9BCFB0D3D}"/>
              </a:ext>
            </a:extLst>
          </p:cNvPr>
          <p:cNvSpPr txBox="1"/>
          <p:nvPr/>
        </p:nvSpPr>
        <p:spPr>
          <a:xfrm>
            <a:off x="-178676" y="437461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贪婪算法的仿真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49D88FF-B8AD-0F42-8051-8F352BCEAF10}"/>
              </a:ext>
            </a:extLst>
          </p:cNvPr>
          <p:cNvSpPr txBox="1"/>
          <p:nvPr/>
        </p:nvSpPr>
        <p:spPr>
          <a:xfrm>
            <a:off x="1474627" y="1659833"/>
            <a:ext cx="8954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1.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比较一箱最多装两件货和每箱不限件数两种算法的区别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01C89-49A1-CD46-AD04-18B5FBE4B714}"/>
                  </a:ext>
                </a:extLst>
              </p:cNvPr>
              <p:cNvSpPr txBox="1"/>
              <p:nvPr/>
            </p:nvSpPr>
            <p:spPr>
              <a:xfrm>
                <a:off x="1474627" y="3875330"/>
                <a:ext cx="915515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latin typeface="STXihei" panose="02010600040101010101" pitchFamily="2" charset="-122"/>
                    <a:ea typeface="STXihei" panose="02010600040101010101" pitchFamily="2" charset="-122"/>
                  </a:rPr>
                  <a:t>2.</a:t>
                </a:r>
                <a:r>
                  <a:rPr lang="ja-JP" altLang="en-US" sz="4800">
                    <a:latin typeface="STXihei" panose="02010600040101010101" pitchFamily="2" charset="-122"/>
                    <a:ea typeface="STXihei" panose="02010600040101010101" pitchFamily="2" charset="-122"/>
                  </a:rPr>
                  <a:t>利用渐进式仿真证明该贪婪算法</a:t>
                </a:r>
                <a:r>
                  <a:rPr lang="en-US" altLang="ja-JP" sz="4800" dirty="0">
                    <a:latin typeface="STXihei" panose="02010600040101010101" pitchFamily="2" charset="-122"/>
                    <a:ea typeface="STXihei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4800" i="1" smtClean="0">
                        <a:latin typeface="Cambria Math" panose="02040503050406030204" pitchFamily="18" charset="0"/>
                        <a:ea typeface="STXihei" panose="02010600040101010101" pitchFamily="2" charset="-122"/>
                      </a:rPr>
                      <m:t>𝛾</m:t>
                    </m:r>
                    <m:r>
                      <a:rPr lang="en-US" altLang="ja-JP" sz="4800" b="0" i="1" smtClean="0">
                        <a:latin typeface="Cambria Math" panose="02040503050406030204" pitchFamily="18" charset="0"/>
                        <a:ea typeface="STXihei" panose="02010600040101010101" pitchFamily="2" charset="-122"/>
                      </a:rPr>
                      <m:t>=0.5</m:t>
                    </m:r>
                  </m:oMath>
                </a14:m>
                <a:endParaRPr lang="en-US" sz="4800" dirty="0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E701C89-49A1-CD46-AD04-18B5FBE4B7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4627" y="3875330"/>
                <a:ext cx="9155152" cy="1569660"/>
              </a:xfrm>
              <a:prstGeom prst="rect">
                <a:avLst/>
              </a:prstGeom>
              <a:blipFill>
                <a:blip r:embed="rId2"/>
                <a:stretch>
                  <a:fillRect t="-8000" b="-19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11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5FA269-D586-6A4E-B040-53352948712C}"/>
              </a:ext>
            </a:extLst>
          </p:cNvPr>
          <p:cNvSpPr txBox="1"/>
          <p:nvPr/>
        </p:nvSpPr>
        <p:spPr>
          <a:xfrm>
            <a:off x="-178676" y="437461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比较两种算法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4794DF-66AF-D84F-9EA7-6F69C13E4838}"/>
              </a:ext>
            </a:extLst>
          </p:cNvPr>
          <p:cNvSpPr txBox="1"/>
          <p:nvPr/>
        </p:nvSpPr>
        <p:spPr>
          <a:xfrm>
            <a:off x="768948" y="1679711"/>
            <a:ext cx="999512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1.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按均匀分布生成一个货物体积的序列并排序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2.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分别执行两种算法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记录结果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3.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重复上述过程若干次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4.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分别输出平均结果</a:t>
            </a:r>
            <a:endParaRPr lang="en-US" altLang="ja-JP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696349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01DC4-843A-E647-BD79-8CD4A69F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461341"/>
            <a:ext cx="3365500" cy="1104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2ABFA-E7C8-0D40-AA0D-23C999557A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82" y="1935645"/>
            <a:ext cx="5820467" cy="6187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8C0921-5AC8-FD4C-B3BF-5C0AD5FDB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0416" y="2923760"/>
            <a:ext cx="2374900" cy="2755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0AFB92-59DC-6E4C-B706-9AF4CE785A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831" y="2824369"/>
            <a:ext cx="28194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441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FA269-D586-6A4E-B040-53352948712C}"/>
                  </a:ext>
                </a:extLst>
              </p:cNvPr>
              <p:cNvSpPr txBox="1"/>
              <p:nvPr/>
            </p:nvSpPr>
            <p:spPr>
              <a:xfrm>
                <a:off x="427611" y="427522"/>
                <a:ext cx="6679583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ja-JP" altLang="en-US" sz="4800">
                    <a:latin typeface="STXihei" panose="02010600040101010101" pitchFamily="2" charset="-122"/>
                    <a:ea typeface="STXihei" panose="02010600040101010101" pitchFamily="2" charset="-122"/>
                  </a:rPr>
                  <a:t>证明该贪婪算法</a:t>
                </a:r>
                <a:r>
                  <a:rPr lang="en-US" altLang="ja-JP" sz="4800" dirty="0">
                    <a:latin typeface="STXihei" panose="02010600040101010101" pitchFamily="2" charset="-122"/>
                    <a:ea typeface="STXihei" panose="02010600040101010101" pitchFamily="2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ja-JP" altLang="en-US" sz="4800" i="1">
                        <a:latin typeface="Cambria Math" panose="02040503050406030204" pitchFamily="18" charset="0"/>
                        <a:ea typeface="STXihei" panose="02010600040101010101" pitchFamily="2" charset="-122"/>
                      </a:rPr>
                      <m:t>𝛾</m:t>
                    </m:r>
                    <m:r>
                      <a:rPr lang="en-US" altLang="ja-JP" sz="4800" i="1">
                        <a:latin typeface="Cambria Math" panose="02040503050406030204" pitchFamily="18" charset="0"/>
                        <a:ea typeface="STXihei" panose="02010600040101010101" pitchFamily="2" charset="-122"/>
                      </a:rPr>
                      <m:t>=0.5</m:t>
                    </m:r>
                  </m:oMath>
                </a14:m>
                <a:endParaRPr lang="en-US" sz="4800" dirty="0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55FA269-D586-6A4E-B040-5335294871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11" y="427522"/>
                <a:ext cx="6679583" cy="830997"/>
              </a:xfrm>
              <a:prstGeom prst="rect">
                <a:avLst/>
              </a:prstGeom>
              <a:blipFill>
                <a:blip r:embed="rId2"/>
                <a:stretch>
                  <a:fillRect l="-3036" t="-16667" r="-759" b="-378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4D4794DF-66AF-D84F-9EA7-6F69C13E4838}"/>
              </a:ext>
            </a:extLst>
          </p:cNvPr>
          <p:cNvSpPr txBox="1"/>
          <p:nvPr/>
        </p:nvSpPr>
        <p:spPr>
          <a:xfrm>
            <a:off x="768948" y="1679711"/>
            <a:ext cx="9995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1.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按均匀分布生成一个货物体积的序列并排序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2.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执行装箱算法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记录结果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3.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重复上述过程若干次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altLang="zh-CN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4.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更加精细的生成货物体积序列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重复步骤</a:t>
            </a:r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2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、</a:t>
            </a:r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3</a:t>
            </a:r>
            <a:endParaRPr lang="en-US" altLang="ja-JP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41395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522A525-FA5E-7B4B-A324-ED5764F74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21" y="283542"/>
            <a:ext cx="4202224" cy="12967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F5903B3-C6CF-5C4D-9E4A-0DF68CA2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524" y="1975610"/>
            <a:ext cx="4097697" cy="837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21D6A3-0F85-884D-AB53-9A406F0401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939" y="408870"/>
            <a:ext cx="4097697" cy="37934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B0801E-F810-0A4E-8B3C-295330620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1890" y="3736560"/>
            <a:ext cx="4686172" cy="155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4050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9D092F-90D8-2648-81F0-E5F9BCFB0D3D}"/>
              </a:ext>
            </a:extLst>
          </p:cNvPr>
          <p:cNvSpPr txBox="1"/>
          <p:nvPr/>
        </p:nvSpPr>
        <p:spPr>
          <a:xfrm>
            <a:off x="441434" y="637157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代码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、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参考论文和</a:t>
            </a:r>
            <a:r>
              <a:rPr lang="en-US" altLang="ja-JP" sz="4800" dirty="0">
                <a:latin typeface="STXihei" panose="02010600040101010101" pitchFamily="2" charset="-122"/>
                <a:ea typeface="STXihei" panose="02010600040101010101" pitchFamily="2" charset="-122"/>
              </a:rPr>
              <a:t>ppt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3CAEC9-B884-C84C-BA47-09A6F408A471}"/>
              </a:ext>
            </a:extLst>
          </p:cNvPr>
          <p:cNvSpPr txBox="1"/>
          <p:nvPr/>
        </p:nvSpPr>
        <p:spPr>
          <a:xfrm>
            <a:off x="1278928" y="2025868"/>
            <a:ext cx="895443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https://</a:t>
            </a:r>
            <a:r>
              <a:rPr lang="en-US" altLang="ja-JP" sz="2800" dirty="0" err="1">
                <a:latin typeface="STXihei" panose="02010600040101010101" pitchFamily="2" charset="-122"/>
                <a:ea typeface="STXihei" panose="02010600040101010101" pitchFamily="2" charset="-122"/>
              </a:rPr>
              <a:t>github.com</a:t>
            </a:r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/lx1374327576/</a:t>
            </a:r>
            <a:r>
              <a:rPr lang="en-US" altLang="ja-JP" sz="2800" dirty="0" err="1">
                <a:latin typeface="STXihei" panose="02010600040101010101" pitchFamily="2" charset="-122"/>
                <a:ea typeface="STXihei" panose="02010600040101010101" pitchFamily="2" charset="-122"/>
              </a:rPr>
              <a:t>logistics_lesson</a:t>
            </a:r>
            <a:endParaRPr lang="en-US" altLang="ja-JP" sz="2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endParaRPr lang="en-US" altLang="ja-JP" sz="2800" dirty="0">
              <a:latin typeface="STXihei" panose="02010600040101010101" pitchFamily="2" charset="-122"/>
              <a:ea typeface="STXihei" panose="02010600040101010101" pitchFamily="2" charset="-122"/>
            </a:endParaRPr>
          </a:p>
          <a:p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[E._G._Coffman,_George_S._</a:t>
            </a:r>
            <a:r>
              <a:rPr lang="en-US" altLang="ja-JP" sz="2800" dirty="0" err="1">
                <a:latin typeface="STXihei" panose="02010600040101010101" pitchFamily="2" charset="-122"/>
                <a:ea typeface="STXihei" panose="02010600040101010101" pitchFamily="2" charset="-122"/>
              </a:rPr>
              <a:t>Lueker</a:t>
            </a:r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]_</a:t>
            </a:r>
            <a:r>
              <a:rPr lang="en-US" altLang="ja-JP" sz="2800" dirty="0" err="1">
                <a:latin typeface="STXihei" panose="02010600040101010101" pitchFamily="2" charset="-122"/>
                <a:ea typeface="STXihei" panose="02010600040101010101" pitchFamily="2" charset="-122"/>
              </a:rPr>
              <a:t>Probabilistic_an</a:t>
            </a:r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(z-</a:t>
            </a:r>
            <a:r>
              <a:rPr lang="en-US" altLang="ja-JP" sz="2800" dirty="0" err="1">
                <a:latin typeface="STXihei" panose="02010600040101010101" pitchFamily="2" charset="-122"/>
                <a:ea typeface="STXihei" panose="02010600040101010101" pitchFamily="2" charset="-122"/>
              </a:rPr>
              <a:t>lib.org</a:t>
            </a:r>
            <a:r>
              <a:rPr lang="en-US" altLang="ja-JP" sz="2800" dirty="0">
                <a:latin typeface="STXihei" panose="02010600040101010101" pitchFamily="2" charset="-122"/>
                <a:ea typeface="STXihei" panose="02010600040101010101" pitchFamily="2" charset="-122"/>
              </a:rPr>
              <a:t>)</a:t>
            </a:r>
            <a:r>
              <a:rPr lang="zh-CN" altLang="en-US" sz="2800" dirty="0">
                <a:latin typeface="STXihei" panose="02010600040101010101" pitchFamily="2" charset="-122"/>
                <a:ea typeface="STXihei" panose="02010600040101010101" pitchFamily="2" charset="-122"/>
              </a:rPr>
              <a:t>    </a:t>
            </a:r>
            <a:r>
              <a:rPr lang="en-US" altLang="zh-CN" sz="2800" dirty="0">
                <a:latin typeface="STXihei" panose="02010600040101010101" pitchFamily="2" charset="-122"/>
                <a:ea typeface="STXihei" panose="02010600040101010101" pitchFamily="2" charset="-122"/>
              </a:rPr>
              <a:t>P31-33</a:t>
            </a:r>
            <a:r>
              <a:rPr lang="zh-CN" altLang="en-US" sz="2800" dirty="0">
                <a:latin typeface="STXihei" panose="02010600040101010101" pitchFamily="2" charset="-122"/>
                <a:ea typeface="STXihei" panose="02010600040101010101" pitchFamily="2" charset="-122"/>
              </a:rPr>
              <a:t> </a:t>
            </a:r>
            <a:r>
              <a:rPr lang="en-US" altLang="zh-CN" sz="2800" dirty="0">
                <a:latin typeface="STXihei" panose="02010600040101010101" pitchFamily="2" charset="-122"/>
                <a:ea typeface="STXihei" panose="02010600040101010101" pitchFamily="2" charset="-122"/>
              </a:rPr>
              <a:t>P110-111</a:t>
            </a:r>
          </a:p>
        </p:txBody>
      </p:sp>
    </p:spTree>
    <p:extLst>
      <p:ext uri="{BB962C8B-B14F-4D97-AF65-F5344CB8AC3E}">
        <p14:creationId xmlns:p14="http://schemas.microsoft.com/office/powerpoint/2010/main" val="475764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2FFB5C6-BB8A-684B-9420-A73213004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70" y="2361551"/>
            <a:ext cx="11508059" cy="13158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8B51A41-7510-5D41-A234-9735CA4F8C27}"/>
              </a:ext>
            </a:extLst>
          </p:cNvPr>
          <p:cNvSpPr txBox="1"/>
          <p:nvPr/>
        </p:nvSpPr>
        <p:spPr>
          <a:xfrm>
            <a:off x="-156117" y="914400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一般分布的证明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741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C3B27634-5013-0841-82C0-3026C6D47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349" y="134511"/>
            <a:ext cx="8785302" cy="658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993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board&#10;&#10;Description automatically generated">
            <a:extLst>
              <a:ext uri="{FF2B5EF4-FFF2-40B4-BE49-F238E27FC236}">
                <a16:creationId xmlns:a16="http://schemas.microsoft.com/office/drawing/2014/main" id="{EE46B07B-5CBC-9B49-9CF1-1970F8FBC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473" y="205600"/>
            <a:ext cx="8595732" cy="644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44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09D2BE-AEE9-A24A-A078-7F0564F6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10499"/>
            <a:ext cx="12192000" cy="28042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9D092F-90D8-2648-81F0-E5F9BCFB0D3D}"/>
              </a:ext>
            </a:extLst>
          </p:cNvPr>
          <p:cNvSpPr txBox="1"/>
          <p:nvPr/>
        </p:nvSpPr>
        <p:spPr>
          <a:xfrm>
            <a:off x="0" y="479502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贪婪算法的数学证明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4F38D2-1EA5-574F-8638-EE4B82677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145" y="3904360"/>
            <a:ext cx="7991710" cy="279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F3BB29-8CEC-2349-8ADF-E8B2FFE2DBEA}"/>
              </a:ext>
            </a:extLst>
          </p:cNvPr>
          <p:cNvSpPr txBox="1"/>
          <p:nvPr/>
        </p:nvSpPr>
        <p:spPr>
          <a:xfrm>
            <a:off x="1405053" y="1142999"/>
            <a:ext cx="89544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1.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说明贪婪算法实质上可以转化为抛硬币问题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（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参考</a:t>
            </a:r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exercise 5.11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题干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）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187A81-1926-4047-9833-C740329DBF39}"/>
                  </a:ext>
                </a:extLst>
              </p:cNvPr>
              <p:cNvSpPr txBox="1"/>
              <p:nvPr/>
            </p:nvSpPr>
            <p:spPr>
              <a:xfrm>
                <a:off x="1405053" y="4014479"/>
                <a:ext cx="9155152" cy="841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latin typeface="STXihei" panose="02010600040101010101" pitchFamily="2" charset="-122"/>
                    <a:ea typeface="STXihei" panose="02010600040101010101" pitchFamily="2" charset="-122"/>
                  </a:rPr>
                  <a:t>2.</a:t>
                </a:r>
                <a:r>
                  <a:rPr lang="ja-JP" altLang="en-US" sz="4800">
                    <a:latin typeface="STXihei" panose="02010600040101010101" pitchFamily="2" charset="-122"/>
                    <a:ea typeface="STXihei" panose="02010600040101010101" pitchFamily="2" charset="-122"/>
                  </a:rPr>
                  <a:t>证明抛硬币问题的期望值为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ja-JP" altLang="en-US" sz="4800" i="1" smtClean="0">
                            <a:latin typeface="Cambria Math" panose="02040503050406030204" pitchFamily="18" charset="0"/>
                            <a:ea typeface="STXihei" panose="02010600040101010101" pitchFamily="2" charset="-122"/>
                          </a:rPr>
                        </m:ctrlPr>
                      </m:radPr>
                      <m:deg/>
                      <m:e>
                        <m:r>
                          <m:rPr>
                            <m:sty m:val="p"/>
                          </m:rPr>
                          <a:rPr lang="en-US" altLang="ja-JP" sz="4800" i="1">
                            <a:latin typeface="Cambria Math" panose="02040503050406030204" pitchFamily="18" charset="0"/>
                            <a:ea typeface="STXihei" panose="02010600040101010101" pitchFamily="2" charset="-122"/>
                          </a:rPr>
                          <m:t>n</m:t>
                        </m:r>
                      </m:e>
                    </m:rad>
                  </m:oMath>
                </a14:m>
                <a:endParaRPr lang="en-US" sz="4800" dirty="0">
                  <a:latin typeface="STXihei" panose="02010600040101010101" pitchFamily="2" charset="-122"/>
                  <a:ea typeface="STXihei" panose="02010600040101010101" pitchFamily="2" charset="-122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C187A81-1926-4047-9833-C740329DB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5053" y="4014479"/>
                <a:ext cx="9155152" cy="841384"/>
              </a:xfrm>
              <a:prstGeom prst="rect">
                <a:avLst/>
              </a:prstGeom>
              <a:blipFill>
                <a:blip r:embed="rId3"/>
                <a:stretch>
                  <a:fillRect l="-831" t="-16418" b="-37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377821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8B51A41-7510-5D41-A234-9735CA4F8C27}"/>
              </a:ext>
            </a:extLst>
          </p:cNvPr>
          <p:cNvSpPr txBox="1"/>
          <p:nvPr/>
        </p:nvSpPr>
        <p:spPr>
          <a:xfrm>
            <a:off x="-501805" y="223025"/>
            <a:ext cx="66795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装箱问题的转化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71F690-F48D-464B-B8A8-C1940F1017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503" y="1378258"/>
            <a:ext cx="9226550" cy="495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965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936423-C3BA-CC4B-A70D-BC69C21CB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962275" y="-919047"/>
            <a:ext cx="6522070" cy="8696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9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3A167A-5107-1D49-8D63-094FB051C9DA}"/>
              </a:ext>
            </a:extLst>
          </p:cNvPr>
          <p:cNvSpPr txBox="1"/>
          <p:nvPr/>
        </p:nvSpPr>
        <p:spPr>
          <a:xfrm>
            <a:off x="1405053" y="1142999"/>
            <a:ext cx="89544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4800" dirty="0">
                <a:latin typeface="STXihei" panose="02010600040101010101" pitchFamily="2" charset="-122"/>
                <a:ea typeface="STXihei" panose="02010600040101010101" pitchFamily="2" charset="-122"/>
              </a:rPr>
              <a:t>	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期望状态下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抛</a:t>
            </a:r>
            <a:r>
              <a:rPr lang="en-US" altLang="ja-JP" sz="4800" dirty="0">
                <a:latin typeface="STXihei" panose="02010600040101010101" pitchFamily="2" charset="-122"/>
                <a:ea typeface="STXihei" panose="02010600040101010101" pitchFamily="2" charset="-122"/>
              </a:rPr>
              <a:t>n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次硬币可以达到</a:t>
            </a:r>
            <a:r>
              <a:rPr lang="en-US" altLang="ja-JP" sz="4800" dirty="0">
                <a:latin typeface="STXihei" panose="02010600040101010101" pitchFamily="2" charset="-122"/>
                <a:ea typeface="STXihei" panose="02010600040101010101" pitchFamily="2" charset="-122"/>
              </a:rPr>
              <a:t>n/2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次正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en-US" altLang="zh-CN" sz="4800" dirty="0">
                <a:latin typeface="STXihei" panose="02010600040101010101" pitchFamily="2" charset="-122"/>
                <a:ea typeface="STXihei" panose="02010600040101010101" pitchFamily="2" charset="-122"/>
              </a:rPr>
              <a:t>n/2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次负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；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考虑他们被抛出的先后次序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与刚才数轴上的顺序类似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，</a:t>
            </a:r>
            <a:r>
              <a:rPr lang="ja-JP" altLang="en-US" sz="4800">
                <a:latin typeface="STXihei" panose="02010600040101010101" pitchFamily="2" charset="-122"/>
                <a:ea typeface="STXihei" panose="02010600040101010101" pitchFamily="2" charset="-122"/>
              </a:rPr>
              <a:t>且概率分布一致</a:t>
            </a:r>
            <a:r>
              <a:rPr lang="zh-CN" altLang="en-US" sz="4800" dirty="0">
                <a:latin typeface="STXihei" panose="02010600040101010101" pitchFamily="2" charset="-122"/>
                <a:ea typeface="STXihei" panose="02010600040101010101" pitchFamily="2" charset="-122"/>
              </a:rPr>
              <a:t>。</a:t>
            </a:r>
            <a:endParaRPr lang="en-US" sz="4800" dirty="0">
              <a:latin typeface="STXihei" panose="02010600040101010101" pitchFamily="2" charset="-122"/>
              <a:ea typeface="STXihei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88592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238</Words>
  <Application>Microsoft Macintosh PowerPoint</Application>
  <PresentationFormat>Widescreen</PresentationFormat>
  <Paragraphs>27</Paragraphs>
  <Slides>19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STXihei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李 想</dc:creator>
  <cp:lastModifiedBy>李 想</cp:lastModifiedBy>
  <cp:revision>15</cp:revision>
  <dcterms:created xsi:type="dcterms:W3CDTF">2019-10-05T07:04:36Z</dcterms:created>
  <dcterms:modified xsi:type="dcterms:W3CDTF">2019-10-06T13:05:19Z</dcterms:modified>
</cp:coreProperties>
</file>